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5" r:id="rId4"/>
    <p:sldId id="284" r:id="rId5"/>
    <p:sldId id="258" r:id="rId6"/>
    <p:sldId id="260" r:id="rId7"/>
    <p:sldId id="261" r:id="rId8"/>
    <p:sldId id="277" r:id="rId9"/>
    <p:sldId id="278" r:id="rId10"/>
    <p:sldId id="279" r:id="rId11"/>
    <p:sldId id="276" r:id="rId12"/>
    <p:sldId id="280" r:id="rId13"/>
    <p:sldId id="281" r:id="rId14"/>
    <p:sldId id="282" r:id="rId15"/>
    <p:sldId id="262" r:id="rId16"/>
    <p:sldId id="263" r:id="rId17"/>
    <p:sldId id="264" r:id="rId18"/>
    <p:sldId id="259" r:id="rId19"/>
    <p:sldId id="288" r:id="rId20"/>
    <p:sldId id="289" r:id="rId21"/>
    <p:sldId id="265" r:id="rId22"/>
    <p:sldId id="266" r:id="rId23"/>
    <p:sldId id="290" r:id="rId24"/>
    <p:sldId id="291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87" r:id="rId33"/>
    <p:sldId id="274" r:id="rId34"/>
    <p:sldId id="286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11B417D-8245-4C67-A39D-BE990F66E2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A3E750C-596E-4DDB-AA3D-746BB23BFB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DAA140B-CEEB-4EB5-B8D5-1E86A543C0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CE3350-E4DC-4169-8317-079E0DE66B3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0360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24832A1-DF9E-41B4-A96D-5A182CDA88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5BF0DBC-1A26-496B-A561-7E80DAC5B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5C62D35-BB51-4E5D-BE07-E0ADE452EE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106802-2A1E-43B5-A114-1AFB309FB26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2803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A33E4CD-453F-4BE4-BED9-8615641A20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3A641D2-76D4-4B67-AAD3-EC923687F5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E64937E-C51E-4FA9-95C9-F617621BE9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715B4B-774F-4A82-BB90-9BFEEC32CD9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9500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D52153D-712D-4D6E-8552-4ACDEDD44C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992FC61-846F-4305-84D2-70303BCF93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4CCBA6C-49C9-48CB-BD8D-30ED1E15F9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038965-02FD-4697-A8A9-501F1DC9BE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7601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247DF60-4DA0-4904-A9B9-C5D822E548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36F1DD3-8A33-4F14-B3DD-60BD038EA2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EB1FBE1-52A3-421F-BE5A-DF7BC2E654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E0E6B-E505-44B4-BA9B-FE03C482242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3123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9798432-6DA2-4E4B-9D0B-13B4DFDC40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64A0CB1-70FE-49B6-ABC6-9B8A70C96A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6409704-A0FC-467A-AE82-9129BAC289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ED294B-A8BE-45AF-9992-82C0E8CA418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271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461A3A8-58E9-409F-B74C-5E07981025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6BA3B99B-8646-4AB4-B70C-96066D4604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19F2CA9-EAF2-42AA-A93F-AEE05923C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3CAB7-61DC-4AB8-AED0-5059D757B79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6270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583A8F2-A1A5-4D7C-B2D9-5E5C46B324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549105C-99F7-4828-86C6-A3F8FAE09C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ED18B75-63C3-4E88-9DE9-16FC5ABA65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FD1C2-BFA4-4BDB-A1F6-66024BB98F4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7030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B194335A-958D-4470-8157-D811D3DD70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F1D17406-81A5-43B8-B6E9-D71238B5EA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962EEB38-7CCC-4CA6-B633-EBEF27CA4A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868625-5F93-426B-ABB6-1C4F5A3CDD6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040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9CE0DCA-ED67-473B-86EC-B1484CFD15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6DA938F-DB6C-443A-B593-96929157BD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AFFB63-920E-428B-BE47-2A9D9429AD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911EA-A04D-4959-86A0-907E7D2B1DC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1454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9C7838-2829-4401-AE48-70FF7D4E6F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83DD1E1-2237-4D01-B0FC-6F788CA440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9F0DD4-DD75-46F7-9B0F-21134C7FFB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6BF05-3B79-428A-ADC1-EF2BB0976F4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3331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A37571FF-52F6-473E-8BA1-B2D681F6B4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EA712D87-DBFE-41E3-BBED-706672950B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24E2A4B4-8547-4D29-B38E-6B31FCF71C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3F696A88-E430-4D8E-A9E7-C14D3DCF17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B465295-7EE3-41F3-BD48-B200CFA81C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EB64DA-A657-4EFD-829F-19CBD7CFD0D9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1%91%D1%82%D1%87%D0%B8%D0%BA-%D0%BA%D0%BE%D1%81%D0%BC%D0%BE%D0%BD%D0%B0%D0%B2%D1%82_%D0%A1%D0%A1%D0%A1%D0%A0" TargetMode="External"/><Relationship Id="rId3" Type="http://schemas.openxmlformats.org/officeDocument/2006/relationships/hyperlink" Target="https://ru.wikipedia.org/wiki/22_%D0%BC%D0%B0%D1%80%D1%82%D0%B0" TargetMode="External"/><Relationship Id="rId7" Type="http://schemas.openxmlformats.org/officeDocument/2006/relationships/hyperlink" Target="https://ru.wikipedia.org/wiki/%D0%A1%D0%A1%D0%A1%D0%A0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0%D0%B7%D0%B5%D1%80%D0%B1%D0%B0%D0%B9%D0%B4%D0%B6%D0%B0%D0%BD%D1%81%D0%BA%D0%B0%D1%8F_%D0%A1%D0%A1%D0%A0" TargetMode="External"/><Relationship Id="rId11" Type="http://schemas.openxmlformats.org/officeDocument/2006/relationships/hyperlink" Target="https://ru.wikipedia.org/wiki/%D0%97%D0%B0%D1%81%D0%BB%D1%83%D0%B6%D0%B5%D0%BD%D0%BD%D1%8B%D0%B9_%D0%BC%D0%B0%D1%81%D1%82%D0%B5%D1%80_%D1%81%D0%BF%D0%BE%D1%80%D1%82%D0%B0_%D0%A1%D0%A1%D0%A1%D0%A0" TargetMode="External"/><Relationship Id="rId5" Type="http://schemas.openxmlformats.org/officeDocument/2006/relationships/hyperlink" Target="https://ru.wikipedia.org/wiki/%D0%91%D0%B0%D0%BA%D1%83" TargetMode="External"/><Relationship Id="rId10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4" Type="http://schemas.openxmlformats.org/officeDocument/2006/relationships/hyperlink" Target="https://ru.wikipedia.org/wiki/1951" TargetMode="External"/><Relationship Id="rId9" Type="http://schemas.openxmlformats.org/officeDocument/2006/relationships/hyperlink" Target="https://ru.wikipedia.org/wiki/%D0%9F%D0%BE%D0%BB%D0%BA%D0%BE%D0%B2%D0%BD%D0%B8%D0%BA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32.jpeg"/><Relationship Id="rId4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.jpeg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5.gif"/><Relationship Id="rId4" Type="http://schemas.openxmlformats.org/officeDocument/2006/relationships/image" Target="../media/image25.jpeg"/><Relationship Id="rId9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pacegid.com/constellations" TargetMode="External"/><Relationship Id="rId2" Type="http://schemas.openxmlformats.org/officeDocument/2006/relationships/hyperlink" Target="https://wikiphile.ru/frazy-pro-kosmos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osmos">
            <a:extLst>
              <a:ext uri="{FF2B5EF4-FFF2-40B4-BE49-F238E27FC236}">
                <a16:creationId xmlns:a16="http://schemas.microsoft.com/office/drawing/2014/main" xmlns="" id="{26A63A3B-00A0-4816-B3CA-5D44FFF85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94" y="-38742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 Box 13">
            <a:extLst>
              <a:ext uri="{FF2B5EF4-FFF2-40B4-BE49-F238E27FC236}">
                <a16:creationId xmlns:a16="http://schemas.microsoft.com/office/drawing/2014/main" xmlns="" id="{A541D94E-B45D-4950-B414-A5E8FF217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0986"/>
            <a:ext cx="8964488" cy="678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800" b="1" dirty="0" smtClean="0"/>
              <a:t>Проект на тему:</a:t>
            </a:r>
            <a:endParaRPr lang="ru-RU" altLang="ru-RU" sz="4800" b="1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9600" dirty="0"/>
              <a:t> </a:t>
            </a:r>
            <a:r>
              <a:rPr lang="ru-RU" altLang="ru-RU" sz="9600" b="1" dirty="0" smtClean="0"/>
              <a:t>«</a:t>
            </a:r>
            <a:r>
              <a:rPr lang="ru-RU" altLang="ru-RU" sz="7200" b="1" dirty="0" smtClean="0"/>
              <a:t>МИР КОСМОСА</a:t>
            </a:r>
            <a:r>
              <a:rPr lang="ru-RU" altLang="ru-RU" sz="9600" b="1" dirty="0" smtClean="0"/>
              <a:t>»</a:t>
            </a:r>
            <a:endParaRPr lang="ru-RU" altLang="ru-RU" sz="9600" b="1" dirty="0"/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ru-RU" altLang="ru-RU" sz="1800" b="1" dirty="0" smtClean="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smtClean="0"/>
              <a:t>Выполнила: </a:t>
            </a:r>
            <a:r>
              <a:rPr lang="ru-RU" altLang="ru-RU" sz="1800" b="1" dirty="0"/>
              <a:t>ученица 9 </a:t>
            </a:r>
            <a:r>
              <a:rPr lang="ru-RU" altLang="ru-RU" sz="1800" b="1" dirty="0" smtClean="0"/>
              <a:t>«б» </a:t>
            </a:r>
            <a:r>
              <a:rPr lang="ru-RU" altLang="ru-RU" sz="1800" b="1" dirty="0"/>
              <a:t>класса: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/>
              <a:t> </a:t>
            </a:r>
            <a:r>
              <a:rPr lang="ru-RU" altLang="ru-RU" sz="1800" b="1" dirty="0"/>
              <a:t>Магомедова </a:t>
            </a:r>
            <a:r>
              <a:rPr lang="ru-RU" altLang="ru-RU" sz="1800" b="1" dirty="0" err="1"/>
              <a:t>Замира</a:t>
            </a:r>
            <a:r>
              <a:rPr lang="ru-RU" altLang="ru-RU" sz="1800" b="1" dirty="0"/>
              <a:t> Руслановна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smtClean="0"/>
              <a:t>МБОУ «</a:t>
            </a:r>
            <a:r>
              <a:rPr lang="ru-RU" altLang="ru-RU" sz="1800" b="1" dirty="0" err="1" smtClean="0"/>
              <a:t>Трисанчинская</a:t>
            </a:r>
            <a:r>
              <a:rPr lang="ru-RU" altLang="ru-RU" sz="1800" b="1" dirty="0" smtClean="0"/>
              <a:t> СОШ </a:t>
            </a:r>
            <a:r>
              <a:rPr lang="ru-RU" altLang="ru-RU" sz="1800" b="1" dirty="0" err="1" smtClean="0"/>
              <a:t>им.Умалатова</a:t>
            </a:r>
            <a:r>
              <a:rPr lang="ru-RU" altLang="ru-RU" sz="1800" b="1" dirty="0" smtClean="0"/>
              <a:t> Р.М.» 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err="1" smtClean="0"/>
              <a:t>Дахадаевского</a:t>
            </a:r>
            <a:r>
              <a:rPr lang="ru-RU" altLang="ru-RU" sz="1800" b="1" dirty="0" smtClean="0"/>
              <a:t> района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smtClean="0"/>
              <a:t>Руководитель: Магомедова </a:t>
            </a:r>
            <a:r>
              <a:rPr lang="ru-RU" altLang="ru-RU" sz="1800" b="1" dirty="0" err="1" smtClean="0"/>
              <a:t>Асият</a:t>
            </a:r>
            <a:r>
              <a:rPr lang="ru-RU" altLang="ru-RU" sz="1800" b="1" dirty="0" smtClean="0"/>
              <a:t> </a:t>
            </a:r>
            <a:r>
              <a:rPr lang="ru-RU" altLang="ru-RU" sz="1800" b="1" dirty="0" err="1" smtClean="0"/>
              <a:t>Хасбуллаевна</a:t>
            </a:r>
            <a:endParaRPr lang="ru-RU" altLang="ru-RU" sz="1800" b="1" dirty="0" smtClean="0"/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err="1" smtClean="0"/>
              <a:t>Эл.почта</a:t>
            </a:r>
            <a:r>
              <a:rPr lang="ru-RU" altLang="ru-RU" sz="1800" b="1" dirty="0" smtClean="0"/>
              <a:t>: </a:t>
            </a:r>
            <a:r>
              <a:rPr lang="en-US" altLang="ru-RU" sz="1800" b="1" dirty="0" err="1" smtClean="0"/>
              <a:t>asiaytmagomedova</a:t>
            </a:r>
            <a:r>
              <a:rPr lang="ru-RU" altLang="ru-RU" sz="1800" b="1" dirty="0" smtClean="0"/>
              <a:t>01</a:t>
            </a:r>
            <a:r>
              <a:rPr lang="en-US" altLang="ru-RU" sz="1800" b="1" dirty="0" smtClean="0"/>
              <a:t>@gmail.com</a:t>
            </a:r>
            <a:endParaRPr lang="ru-RU" altLang="ru-RU" sz="1800" b="1" dirty="0" smtClean="0"/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ru-RU" altLang="ru-RU" sz="1800" b="1" dirty="0" smtClean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smtClean="0"/>
              <a:t> 2021г.</a:t>
            </a:r>
            <a:r>
              <a:rPr lang="en-US" altLang="ru-RU" sz="1800" b="1" dirty="0" smtClean="0"/>
              <a:t>  </a:t>
            </a:r>
            <a:endParaRPr lang="ru-RU" altLang="ru-RU" sz="1800" b="1" dirty="0"/>
          </a:p>
        </p:txBody>
      </p:sp>
      <p:pic>
        <p:nvPicPr>
          <p:cNvPr id="2062" name="Picture 14" descr="r4">
            <a:extLst>
              <a:ext uri="{FF2B5EF4-FFF2-40B4-BE49-F238E27FC236}">
                <a16:creationId xmlns:a16="http://schemas.microsoft.com/office/drawing/2014/main" xmlns="" id="{DAEE2583-A89C-4B8B-97C4-117DE83D81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3193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19241E-6 L 1.20018 0.0004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05\Desktop\синка2.jpg">
            <a:extLst>
              <a:ext uri="{FF2B5EF4-FFF2-40B4-BE49-F238E27FC236}">
                <a16:creationId xmlns:a16="http://schemas.microsoft.com/office/drawing/2014/main" xmlns="" id="{C5148FAE-58FB-4AD3-9AB7-C09B2A350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640762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43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>
            <a:extLst>
              <a:ext uri="{FF2B5EF4-FFF2-40B4-BE49-F238E27FC236}">
                <a16:creationId xmlns:a16="http://schemas.microsoft.com/office/drawing/2014/main" xmlns="" id="{790A3A41-621F-4246-BAD0-3D8971A93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8913"/>
            <a:ext cx="459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/>
              <a:t>Созвездие-Дракон</a:t>
            </a:r>
          </a:p>
        </p:txBody>
      </p:sp>
      <p:pic>
        <p:nvPicPr>
          <p:cNvPr id="6148" name="Picture 4" descr="C:\Users\05\Desktop\dracon.jpg">
            <a:extLst>
              <a:ext uri="{FF2B5EF4-FFF2-40B4-BE49-F238E27FC236}">
                <a16:creationId xmlns:a16="http://schemas.microsoft.com/office/drawing/2014/main" xmlns="" id="{28BF079F-906A-4262-849B-920B54BAE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896938"/>
            <a:ext cx="4457700" cy="58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Users\05\Desktop\dracon2.jpg">
            <a:extLst>
              <a:ext uri="{FF2B5EF4-FFF2-40B4-BE49-F238E27FC236}">
                <a16:creationId xmlns:a16="http://schemas.microsoft.com/office/drawing/2014/main" xmlns="" id="{7C2D3D03-A088-4846-9890-AD879DC2D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96938"/>
            <a:ext cx="4065587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1">
            <a:extLst>
              <a:ext uri="{FF2B5EF4-FFF2-40B4-BE49-F238E27FC236}">
                <a16:creationId xmlns:a16="http://schemas.microsoft.com/office/drawing/2014/main" xmlns="" id="{827C1793-C4E5-4AE1-8B08-7326213B8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87425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>
                <a:solidFill>
                  <a:srgbClr val="FFFF00"/>
                </a:solidFill>
              </a:rPr>
              <a:t>1</a:t>
            </a:r>
            <a:endParaRPr lang="ru-RU" altLang="ru-RU" sz="4000">
              <a:solidFill>
                <a:srgbClr val="FFFF00"/>
              </a:solidFill>
            </a:endParaRPr>
          </a:p>
        </p:txBody>
      </p:sp>
      <p:sp>
        <p:nvSpPr>
          <p:cNvPr id="9222" name="TextBox 3">
            <a:extLst>
              <a:ext uri="{FF2B5EF4-FFF2-40B4-BE49-F238E27FC236}">
                <a16:creationId xmlns:a16="http://schemas.microsoft.com/office/drawing/2014/main" xmlns="" id="{6C86873B-DB89-4D48-9DC6-8F0A2986D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987425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>
                <a:solidFill>
                  <a:srgbClr val="FFFF00"/>
                </a:solidFill>
              </a:rPr>
              <a:t>2</a:t>
            </a:r>
            <a:endParaRPr lang="ru-RU" altLang="ru-RU" sz="400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66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05\Desktop\лебедь.jpg">
            <a:extLst>
              <a:ext uri="{FF2B5EF4-FFF2-40B4-BE49-F238E27FC236}">
                <a16:creationId xmlns:a16="http://schemas.microsoft.com/office/drawing/2014/main" xmlns="" id="{94D4EE5E-2E54-4DFC-BD86-4016C3399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549275"/>
            <a:ext cx="4186238" cy="611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1">
            <a:extLst>
              <a:ext uri="{FF2B5EF4-FFF2-40B4-BE49-F238E27FC236}">
                <a16:creationId xmlns:a16="http://schemas.microsoft.com/office/drawing/2014/main" xmlns="" id="{7970075F-EE9A-42C7-9971-8558123A7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692150"/>
            <a:ext cx="412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/>
              <a:t>1</a:t>
            </a:r>
          </a:p>
        </p:txBody>
      </p:sp>
      <p:pic>
        <p:nvPicPr>
          <p:cNvPr id="36867" name="Picture 3" descr="C:\Users\05\Desktop\лебедь2.jpg">
            <a:extLst>
              <a:ext uri="{FF2B5EF4-FFF2-40B4-BE49-F238E27FC236}">
                <a16:creationId xmlns:a16="http://schemas.microsoft.com/office/drawing/2014/main" xmlns="" id="{51374ABB-4281-41D4-AEF4-5084BAF20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620713"/>
            <a:ext cx="4679950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2">
            <a:extLst>
              <a:ext uri="{FF2B5EF4-FFF2-40B4-BE49-F238E27FC236}">
                <a16:creationId xmlns:a16="http://schemas.microsoft.com/office/drawing/2014/main" xmlns="" id="{103F9946-9DFB-4898-AB3E-5380918FF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704850"/>
            <a:ext cx="412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/>
              <a:t>2</a:t>
            </a:r>
          </a:p>
        </p:txBody>
      </p:sp>
      <p:sp>
        <p:nvSpPr>
          <p:cNvPr id="10246" name="TextBox 3">
            <a:extLst>
              <a:ext uri="{FF2B5EF4-FFF2-40B4-BE49-F238E27FC236}">
                <a16:creationId xmlns:a16="http://schemas.microsoft.com/office/drawing/2014/main" xmlns="" id="{F34C7548-7C7C-45DD-846C-665CD1EDF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0"/>
            <a:ext cx="3729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/>
              <a:t>Созвездие-Лебедь</a:t>
            </a:r>
          </a:p>
        </p:txBody>
      </p:sp>
    </p:spTree>
    <p:custDataLst>
      <p:tags r:id="rId1"/>
    </p:custDataLst>
  </p:cSld>
  <p:clrMapOvr>
    <a:masterClrMapping/>
  </p:clrMapOvr>
  <p:transition spd="slow" advTm="76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05\Desktop\кассиопея.jpg">
            <a:extLst>
              <a:ext uri="{FF2B5EF4-FFF2-40B4-BE49-F238E27FC236}">
                <a16:creationId xmlns:a16="http://schemas.microsoft.com/office/drawing/2014/main" xmlns="" id="{7D1BB066-5C84-4B00-BBEE-8C1C16042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465138"/>
            <a:ext cx="4464050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1">
            <a:extLst>
              <a:ext uri="{FF2B5EF4-FFF2-40B4-BE49-F238E27FC236}">
                <a16:creationId xmlns:a16="http://schemas.microsoft.com/office/drawing/2014/main" xmlns="" id="{B681C97C-5BC5-4DCA-8BBC-4A758F04A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692150"/>
            <a:ext cx="44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/>
              <a:t>1</a:t>
            </a:r>
          </a:p>
        </p:txBody>
      </p:sp>
      <p:pic>
        <p:nvPicPr>
          <p:cNvPr id="37891" name="Picture 3" descr="C:\Users\05\Desktop\666.jpg">
            <a:extLst>
              <a:ext uri="{FF2B5EF4-FFF2-40B4-BE49-F238E27FC236}">
                <a16:creationId xmlns:a16="http://schemas.microsoft.com/office/drawing/2014/main" xmlns="" id="{5E2DCAB5-1CA1-45B9-BEB1-B4E6189D0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65138"/>
            <a:ext cx="4248150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2">
            <a:extLst>
              <a:ext uri="{FF2B5EF4-FFF2-40B4-BE49-F238E27FC236}">
                <a16:creationId xmlns:a16="http://schemas.microsoft.com/office/drawing/2014/main" xmlns="" id="{EDB8895B-9CC7-4A2D-B18A-5AC59C58C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723900"/>
            <a:ext cx="41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/>
              <a:t>2</a:t>
            </a:r>
          </a:p>
        </p:txBody>
      </p:sp>
      <p:sp>
        <p:nvSpPr>
          <p:cNvPr id="11270" name="TextBox 3">
            <a:extLst>
              <a:ext uri="{FF2B5EF4-FFF2-40B4-BE49-F238E27FC236}">
                <a16:creationId xmlns:a16="http://schemas.microsoft.com/office/drawing/2014/main" xmlns="" id="{D0862CF1-B014-4CB1-BBEF-BAA80CCA6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76200"/>
            <a:ext cx="2443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/>
              <a:t>Кассиопея</a:t>
            </a:r>
          </a:p>
        </p:txBody>
      </p:sp>
    </p:spTree>
    <p:custDataLst>
      <p:tags r:id="rId1"/>
    </p:custDataLst>
  </p:cSld>
  <p:clrMapOvr>
    <a:masterClrMapping/>
  </p:clrMapOvr>
  <p:transition spd="slow" advTm="65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05\Desktop\12.jpg">
            <a:extLst>
              <a:ext uri="{FF2B5EF4-FFF2-40B4-BE49-F238E27FC236}">
                <a16:creationId xmlns:a16="http://schemas.microsoft.com/office/drawing/2014/main" xmlns="" id="{73DBA431-DD19-4E12-A2C9-B79813647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856662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95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солнце-звезда">
            <a:extLst>
              <a:ext uri="{FF2B5EF4-FFF2-40B4-BE49-F238E27FC236}">
                <a16:creationId xmlns:a16="http://schemas.microsoft.com/office/drawing/2014/main" xmlns="" id="{ECD56A5D-A081-45F8-B997-398513120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8"/>
            <a:ext cx="7019925" cy="671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sun_2">
            <a:extLst>
              <a:ext uri="{FF2B5EF4-FFF2-40B4-BE49-F238E27FC236}">
                <a16:creationId xmlns:a16="http://schemas.microsoft.com/office/drawing/2014/main" xmlns="" id="{9273F074-CF9A-4BAD-9D39-4188B82E73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88913"/>
            <a:ext cx="1763713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9">
            <a:extLst>
              <a:ext uri="{FF2B5EF4-FFF2-40B4-BE49-F238E27FC236}">
                <a16:creationId xmlns:a16="http://schemas.microsoft.com/office/drawing/2014/main" xmlns="" id="{CECE8699-3820-4844-952E-2694BF262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1773238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xmlns="" id="{FB6E1E34-CA3F-4985-B998-3BC4C5C6A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276475"/>
            <a:ext cx="1944688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Солнце – это тоже звезда. Оно светит и освещает планеты.</a:t>
            </a:r>
            <a:r>
              <a:rPr lang="ru-RU" altLang="ru-RU" sz="1800"/>
              <a:t> </a:t>
            </a:r>
          </a:p>
        </p:txBody>
      </p:sp>
    </p:spTree>
  </p:cSld>
  <p:clrMapOvr>
    <a:masterClrMapping/>
  </p:clrMapOvr>
  <p:transition spd="slow" advTm="94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солнечн система">
            <a:extLst>
              <a:ext uri="{FF2B5EF4-FFF2-40B4-BE49-F238E27FC236}">
                <a16:creationId xmlns:a16="http://schemas.microsoft.com/office/drawing/2014/main" xmlns="" id="{28907D15-9B7C-49EC-9CBA-62DE3C164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r4">
            <a:extLst>
              <a:ext uri="{FF2B5EF4-FFF2-40B4-BE49-F238E27FC236}">
                <a16:creationId xmlns:a16="http://schemas.microsoft.com/office/drawing/2014/main" xmlns="" id="{1E618F31-ACAD-4911-8D12-5C27ED33DC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0" y="6021388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>
            <a:extLst>
              <a:ext uri="{FF2B5EF4-FFF2-40B4-BE49-F238E27FC236}">
                <a16:creationId xmlns:a16="http://schemas.microsoft.com/office/drawing/2014/main" xmlns="" id="{DA5A0297-CFCF-486E-AA7A-B8D1C5A31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484813"/>
            <a:ext cx="88931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Планеты, как и звезды, имеют форму шара. Они постоянно движутся вокруг Солнца. Запомни названия планет Солнечной системы. 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xmlns="" id="{19B18221-5B01-4704-A28B-FA115DA77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3644900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/>
              <a:t>Меркурий</a:t>
            </a: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xmlns="" id="{F72BD0E1-5E46-4037-AE7C-73C7B2F96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3500438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/>
              <a:t>Венера</a:t>
            </a:r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xmlns="" id="{6B7D0B3E-98A5-4532-9F32-69EADE826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2550" y="3141663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/>
              <a:t>Земля</a:t>
            </a: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xmlns="" id="{414F754C-6E09-448C-8E69-3F35B5A99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2636838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/>
              <a:t>Марс</a:t>
            </a:r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xmlns="" id="{7F9799DD-5B1F-4222-BAB8-87352EBCC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557338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/>
              <a:t>Юпитер</a:t>
            </a:r>
          </a:p>
        </p:txBody>
      </p:sp>
      <p:sp>
        <p:nvSpPr>
          <p:cNvPr id="15372" name="Text Box 12">
            <a:extLst>
              <a:ext uri="{FF2B5EF4-FFF2-40B4-BE49-F238E27FC236}">
                <a16:creationId xmlns:a16="http://schemas.microsoft.com/office/drawing/2014/main" xmlns="" id="{948874D0-D9BE-407B-A2C0-22019E76A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196975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/>
              <a:t>Сатурн</a:t>
            </a:r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xmlns="" id="{A9CA2ADE-4AAA-4CAB-8F3F-6EAB5B5AE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981075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/>
              <a:t>Уран</a:t>
            </a:r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xmlns="" id="{22C5A39E-3D21-4393-A3C5-387A0D9FD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92150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/>
              <a:t>Нептун</a:t>
            </a:r>
          </a:p>
        </p:txBody>
      </p:sp>
    </p:spTree>
    <p:custDataLst>
      <p:tags r:id="rId1"/>
    </p:custDataLst>
  </p:cSld>
  <p:clrMapOvr>
    <a:masterClrMapping/>
  </p:clrMapOvr>
  <p:transition spd="slow" advTm="37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19241E-6 L 1.20018 0.00046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  <p:bldP spid="15368" grpId="0"/>
      <p:bldP spid="15369" grpId="0"/>
      <p:bldP spid="15370" grpId="0"/>
      <p:bldP spid="15371" grpId="0"/>
      <p:bldP spid="15372" grpId="0"/>
      <p:bldP spid="15373" grpId="0"/>
      <p:bldP spid="153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земля">
            <a:extLst>
              <a:ext uri="{FF2B5EF4-FFF2-40B4-BE49-F238E27FC236}">
                <a16:creationId xmlns:a16="http://schemas.microsoft.com/office/drawing/2014/main" xmlns="" id="{383F21A3-9D17-4380-B459-30EBCEF84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04813"/>
            <a:ext cx="469423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>
            <a:extLst>
              <a:ext uri="{FF2B5EF4-FFF2-40B4-BE49-F238E27FC236}">
                <a16:creationId xmlns:a16="http://schemas.microsoft.com/office/drawing/2014/main" xmlns="" id="{A4784F1C-6D43-44F1-8550-5B2A93C2C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868863"/>
            <a:ext cx="878522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Земля – планета. Она отличается от всех остальных планет тем, что только на ней есть жизнь.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Земля освещается Солнцем. Когда на освещенной стороне Земли день, на другой стороне – ночь.</a:t>
            </a:r>
          </a:p>
        </p:txBody>
      </p:sp>
      <p:pic>
        <p:nvPicPr>
          <p:cNvPr id="16390" name="Picture 6" descr="r4">
            <a:extLst>
              <a:ext uri="{FF2B5EF4-FFF2-40B4-BE49-F238E27FC236}">
                <a16:creationId xmlns:a16="http://schemas.microsoft.com/office/drawing/2014/main" xmlns="" id="{60B6B047-6B80-4733-9B5A-629F5D8A53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0" y="3284538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77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19241E-6 L 1.20018 0.00046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земля и луна">
            <a:extLst>
              <a:ext uri="{FF2B5EF4-FFF2-40B4-BE49-F238E27FC236}">
                <a16:creationId xmlns:a16="http://schemas.microsoft.com/office/drawing/2014/main" xmlns="" id="{E29867F6-7041-422A-A748-2702D9CB5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657225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7">
            <a:extLst>
              <a:ext uri="{FF2B5EF4-FFF2-40B4-BE49-F238E27FC236}">
                <a16:creationId xmlns:a16="http://schemas.microsoft.com/office/drawing/2014/main" xmlns="" id="{2EA8EE4B-263F-498B-9A0A-41249444A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300663"/>
            <a:ext cx="7991475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Луна - спутник Земли и движется вокруг нее.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Диаметр луны почти в 4 раза меньше Земли. </a:t>
            </a:r>
          </a:p>
        </p:txBody>
      </p:sp>
      <p:pic>
        <p:nvPicPr>
          <p:cNvPr id="11272" name="Picture 8" descr="r4">
            <a:extLst>
              <a:ext uri="{FF2B5EF4-FFF2-40B4-BE49-F238E27FC236}">
                <a16:creationId xmlns:a16="http://schemas.microsoft.com/office/drawing/2014/main" xmlns="" id="{4814FF14-C892-49C2-A620-5276C86562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0" y="2565400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43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19241E-6 L 1.20018 0.00046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0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7992888" cy="61863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3200" dirty="0" smtClean="0">
              <a:solidFill>
                <a:srgbClr val="00B0F0"/>
              </a:solidFill>
            </a:endParaRPr>
          </a:p>
          <a:p>
            <a:endParaRPr lang="ru-RU" sz="3200" dirty="0">
              <a:solidFill>
                <a:srgbClr val="00B0F0"/>
              </a:solidFill>
            </a:endParaRPr>
          </a:p>
          <a:p>
            <a:endParaRPr lang="ru-RU" sz="3200" dirty="0">
              <a:solidFill>
                <a:srgbClr val="00B0F0"/>
              </a:solidFill>
            </a:endParaRP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Введение</a:t>
            </a:r>
            <a:endParaRPr lang="ru-RU" sz="3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3200" dirty="0" smtClean="0"/>
              <a:t> Актуальность проекта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200" dirty="0" smtClean="0"/>
              <a:t>Цель и задачи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200" dirty="0" smtClean="0"/>
              <a:t>Гипотеза и тип проекта</a:t>
            </a:r>
          </a:p>
          <a:p>
            <a:r>
              <a:rPr lang="ru-RU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2. </a:t>
            </a:r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Основная часть</a:t>
            </a:r>
          </a:p>
          <a:p>
            <a:r>
              <a:rPr lang="ru-RU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</a:t>
            </a:r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Заключение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200" dirty="0" smtClean="0"/>
              <a:t>Загадки на закрепление</a:t>
            </a:r>
            <a:endParaRPr lang="ru-RU" sz="3200" dirty="0"/>
          </a:p>
          <a:p>
            <a:pPr marL="457200" indent="-457200">
              <a:buFont typeface="Wingdings" pitchFamily="2" charset="2"/>
              <a:buChar char="v"/>
            </a:pPr>
            <a:r>
              <a:rPr lang="ru-RU" sz="3200" dirty="0" smtClean="0"/>
              <a:t> Список литературы</a:t>
            </a:r>
          </a:p>
          <a:p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404664"/>
            <a:ext cx="5190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Содержание</a:t>
            </a:r>
            <a:endParaRPr lang="ru-RU" sz="5400" b="1" cap="all" spc="0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534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91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Гагарин">
            <a:extLst>
              <a:ext uri="{FF2B5EF4-FFF2-40B4-BE49-F238E27FC236}">
                <a16:creationId xmlns:a16="http://schemas.microsoft.com/office/drawing/2014/main" xmlns="" id="{E9C02E00-6959-473C-94A1-A40FB4FB3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41116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>
            <a:extLst>
              <a:ext uri="{FF2B5EF4-FFF2-40B4-BE49-F238E27FC236}">
                <a16:creationId xmlns:a16="http://schemas.microsoft.com/office/drawing/2014/main" xmlns="" id="{F6738D4E-8494-4ED2-A964-631B38270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76250"/>
            <a:ext cx="424973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Юрий Алексеевич Гагарин – первый космонавт.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Он полетел в космос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/>
              <a:t>12 апреля 1961 года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pic>
        <p:nvPicPr>
          <p:cNvPr id="17415" name="Picture 7" descr="1_1">
            <a:extLst>
              <a:ext uri="{FF2B5EF4-FFF2-40B4-BE49-F238E27FC236}">
                <a16:creationId xmlns:a16="http://schemas.microsoft.com/office/drawing/2014/main" xmlns="" id="{BED7593C-6AD2-489C-A67C-D1A6EF224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205038"/>
            <a:ext cx="337185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4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start_gagarina_raketa_vostok">
            <a:extLst>
              <a:ext uri="{FF2B5EF4-FFF2-40B4-BE49-F238E27FC236}">
                <a16:creationId xmlns:a16="http://schemas.microsoft.com/office/drawing/2014/main" xmlns="" id="{FA851242-CCAF-40AF-A1E5-7D81F64EC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4230687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>
            <a:extLst>
              <a:ext uri="{FF2B5EF4-FFF2-40B4-BE49-F238E27FC236}">
                <a16:creationId xmlns:a16="http://schemas.microsoft.com/office/drawing/2014/main" xmlns="" id="{95FF8597-E324-420C-8F10-BAB841ECF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300663"/>
            <a:ext cx="460851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Ю.А. Гагарин поднялся в космос на одноместном корабле «Восток»</a:t>
            </a:r>
            <a:r>
              <a:rPr lang="ru-RU" altLang="ru-RU" sz="1800"/>
              <a:t> </a:t>
            </a:r>
          </a:p>
        </p:txBody>
      </p:sp>
      <p:pic>
        <p:nvPicPr>
          <p:cNvPr id="18438" name="Picture 6" descr="восход">
            <a:extLst>
              <a:ext uri="{FF2B5EF4-FFF2-40B4-BE49-F238E27FC236}">
                <a16:creationId xmlns:a16="http://schemas.microsoft.com/office/drawing/2014/main" xmlns="" id="{4F4B552B-9BF9-4C3C-BC0D-AA302D26C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33375"/>
            <a:ext cx="3465513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7">
            <a:extLst>
              <a:ext uri="{FF2B5EF4-FFF2-40B4-BE49-F238E27FC236}">
                <a16:creationId xmlns:a16="http://schemas.microsoft.com/office/drawing/2014/main" xmlns="" id="{5D4A5242-DEB9-4D9C-A429-A6086AE49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5300663"/>
            <a:ext cx="4105275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Затем были созданы корабли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«Восход» и «Союз». </a:t>
            </a:r>
          </a:p>
        </p:txBody>
      </p:sp>
      <p:pic>
        <p:nvPicPr>
          <p:cNvPr id="18440" name="Picture 8" descr="союз">
            <a:extLst>
              <a:ext uri="{FF2B5EF4-FFF2-40B4-BE49-F238E27FC236}">
                <a16:creationId xmlns:a16="http://schemas.microsoft.com/office/drawing/2014/main" xmlns="" id="{E7336D68-B10A-44D1-944B-162787501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33375"/>
            <a:ext cx="3719513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r4">
            <a:extLst>
              <a:ext uri="{FF2B5EF4-FFF2-40B4-BE49-F238E27FC236}">
                <a16:creationId xmlns:a16="http://schemas.microsoft.com/office/drawing/2014/main" xmlns="" id="{1C4AF3F8-1331-43AB-9038-97CA8A0B3A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214813" y="7458075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17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10916E-6 L 0.00017 -1.268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4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722/0007f661-c3786524/4/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69816"/>
            <a:ext cx="6516215" cy="505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08521" y="260648"/>
            <a:ext cx="914501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Муса </a:t>
            </a:r>
            <a:r>
              <a:rPr lang="ru-RU" sz="28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Манаров</a:t>
            </a:r>
            <a:r>
              <a:rPr lang="ru-RU" sz="28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космонавт из </a:t>
            </a:r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Дагестана</a:t>
            </a:r>
          </a:p>
          <a:p>
            <a:pPr algn="ctr"/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Герой Советского Союза (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1988)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2551" y="2348880"/>
            <a:ext cx="23539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Муса́ </a:t>
            </a:r>
            <a:r>
              <a:rPr lang="ru-RU" b="1" dirty="0" err="1"/>
              <a:t>Хирама́нович</a:t>
            </a:r>
            <a:r>
              <a:rPr lang="ru-RU" b="1" dirty="0"/>
              <a:t> </a:t>
            </a:r>
            <a:r>
              <a:rPr lang="ru-RU" b="1" dirty="0" err="1"/>
              <a:t>Мана́ров</a:t>
            </a:r>
            <a:r>
              <a:rPr lang="ru-RU" dirty="0"/>
              <a:t> (род. </a:t>
            </a:r>
            <a:r>
              <a:rPr lang="ru-RU" dirty="0">
                <a:hlinkClick r:id="rId3" tooltip="22 марта"/>
              </a:rPr>
              <a:t>22 марта</a:t>
            </a:r>
            <a:r>
              <a:rPr lang="ru-RU" dirty="0"/>
              <a:t> </a:t>
            </a:r>
            <a:r>
              <a:rPr lang="ru-RU" dirty="0">
                <a:hlinkClick r:id="rId4" tooltip="1951"/>
              </a:rPr>
              <a:t>1951</a:t>
            </a:r>
            <a:r>
              <a:rPr lang="ru-RU" dirty="0"/>
              <a:t>, </a:t>
            </a:r>
            <a:r>
              <a:rPr lang="ru-RU" dirty="0">
                <a:hlinkClick r:id="rId5" tooltip="Баку"/>
              </a:rPr>
              <a:t>Баку</a:t>
            </a:r>
            <a:r>
              <a:rPr lang="ru-RU" dirty="0"/>
              <a:t>, </a:t>
            </a:r>
            <a:r>
              <a:rPr lang="ru-RU" dirty="0">
                <a:hlinkClick r:id="rId6" tooltip="Азербайджанская ССР"/>
              </a:rPr>
              <a:t>Азербайджанская ССР</a:t>
            </a:r>
            <a:r>
              <a:rPr lang="ru-RU" dirty="0"/>
              <a:t>, </a:t>
            </a:r>
            <a:r>
              <a:rPr lang="ru-RU" dirty="0">
                <a:hlinkClick r:id="rId7" tooltip="СССР"/>
              </a:rPr>
              <a:t>СССР</a:t>
            </a:r>
            <a:r>
              <a:rPr lang="ru-RU" dirty="0"/>
              <a:t>) — </a:t>
            </a:r>
            <a:r>
              <a:rPr lang="ru-RU" dirty="0">
                <a:hlinkClick r:id="rId8" tooltip="Лётчик-космонавт СССР"/>
              </a:rPr>
              <a:t>лётчик-космонавт СССР</a:t>
            </a:r>
            <a:r>
              <a:rPr lang="ru-RU" dirty="0"/>
              <a:t>, </a:t>
            </a:r>
            <a:r>
              <a:rPr lang="ru-RU" dirty="0">
                <a:hlinkClick r:id="rId9" tooltip="Полковник"/>
              </a:rPr>
              <a:t>полковник</a:t>
            </a:r>
            <a:r>
              <a:rPr lang="ru-RU" dirty="0"/>
              <a:t> запаса, </a:t>
            </a:r>
            <a:r>
              <a:rPr lang="ru-RU" dirty="0">
                <a:hlinkClick r:id="rId10" tooltip="Герой Советского Союза"/>
              </a:rPr>
              <a:t>Герой Советского Союза</a:t>
            </a:r>
            <a:r>
              <a:rPr lang="ru-RU" dirty="0"/>
              <a:t> (1988). </a:t>
            </a:r>
            <a:r>
              <a:rPr lang="ru-RU" dirty="0">
                <a:hlinkClick r:id="rId11" tooltip="Заслуженный мастер спорта СССР"/>
              </a:rPr>
              <a:t>Заслуженный мастер спорта СССР</a:t>
            </a:r>
            <a:r>
              <a:rPr lang="ru-RU" dirty="0"/>
              <a:t> (1989).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21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900igr.net/up/datas/109262/0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900igr.net/up/datas/109262/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64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632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косм корабль на орбите">
            <a:extLst>
              <a:ext uri="{FF2B5EF4-FFF2-40B4-BE49-F238E27FC236}">
                <a16:creationId xmlns:a16="http://schemas.microsoft.com/office/drawing/2014/main" xmlns="" id="{13B19B90-7B42-47A7-B625-43FB1C5AF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r4">
            <a:extLst>
              <a:ext uri="{FF2B5EF4-FFF2-40B4-BE49-F238E27FC236}">
                <a16:creationId xmlns:a16="http://schemas.microsoft.com/office/drawing/2014/main" xmlns="" id="{07CCF153-AD06-48CF-BC8C-763B6297E7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0" y="1844675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8">
            <a:extLst>
              <a:ext uri="{FF2B5EF4-FFF2-40B4-BE49-F238E27FC236}">
                <a16:creationId xmlns:a16="http://schemas.microsoft.com/office/drawing/2014/main" xmlns="" id="{FF9A4DDF-2443-4E6F-A417-D32E90578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404813"/>
            <a:ext cx="6985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Космический корабль на орбите Земли</a:t>
            </a:r>
          </a:p>
        </p:txBody>
      </p:sp>
      <p:pic>
        <p:nvPicPr>
          <p:cNvPr id="19460" name="Picture 4" descr="орбитальная станция мир">
            <a:extLst>
              <a:ext uri="{FF2B5EF4-FFF2-40B4-BE49-F238E27FC236}">
                <a16:creationId xmlns:a16="http://schemas.microsoft.com/office/drawing/2014/main" xmlns="" id="{7E90F876-E292-43BF-9535-3844CD24A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>
            <a:extLst>
              <a:ext uri="{FF2B5EF4-FFF2-40B4-BE49-F238E27FC236}">
                <a16:creationId xmlns:a16="http://schemas.microsoft.com/office/drawing/2014/main" xmlns="" id="{F63041DA-D110-4442-8775-B8585D257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092825"/>
            <a:ext cx="5472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Орбитальная станция «Мир»</a:t>
            </a:r>
            <a:r>
              <a:rPr lang="ru-RU" altLang="ru-RU" sz="1800"/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 advTm="154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19241E-6 L 1.20018 0.00046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94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кабина2">
            <a:extLst>
              <a:ext uri="{FF2B5EF4-FFF2-40B4-BE49-F238E27FC236}">
                <a16:creationId xmlns:a16="http://schemas.microsoft.com/office/drawing/2014/main" xmlns="" id="{CAD213A1-3A67-4588-BAA6-533F4471D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>
            <a:extLst>
              <a:ext uri="{FF2B5EF4-FFF2-40B4-BE49-F238E27FC236}">
                <a16:creationId xmlns:a16="http://schemas.microsoft.com/office/drawing/2014/main" xmlns="" id="{A24CE6E6-32B3-49A2-8FA9-23E2A433C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260350"/>
            <a:ext cx="41036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/>
              <a:t>3 - герметизированная кабина космонавтов</a:t>
            </a:r>
          </a:p>
        </p:txBody>
      </p:sp>
      <p:pic>
        <p:nvPicPr>
          <p:cNvPr id="20486" name="Picture 6" descr="кабина">
            <a:extLst>
              <a:ext uri="{FF2B5EF4-FFF2-40B4-BE49-F238E27FC236}">
                <a16:creationId xmlns:a16="http://schemas.microsoft.com/office/drawing/2014/main" xmlns="" id="{AC63C5C9-9802-4C32-BF8C-8525EC53E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484313"/>
            <a:ext cx="5076825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kosmonavt">
            <a:extLst>
              <a:ext uri="{FF2B5EF4-FFF2-40B4-BE49-F238E27FC236}">
                <a16:creationId xmlns:a16="http://schemas.microsoft.com/office/drawing/2014/main" xmlns="" id="{D3B312F2-62AF-4DCA-8260-54CC6BF546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084763"/>
            <a:ext cx="11525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8">
            <a:extLst>
              <a:ext uri="{FF2B5EF4-FFF2-40B4-BE49-F238E27FC236}">
                <a16:creationId xmlns:a16="http://schemas.microsoft.com/office/drawing/2014/main" xmlns="" id="{1D8FE169-888C-41DA-B2F6-573D6950B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5084763"/>
            <a:ext cx="37449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Отсюда космонавты управляют кораблем, связываются с Землей по радио.</a:t>
            </a:r>
            <a:r>
              <a:rPr lang="ru-RU" altLang="ru-RU" sz="1800"/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 advTm="166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питание">
            <a:extLst>
              <a:ext uri="{FF2B5EF4-FFF2-40B4-BE49-F238E27FC236}">
                <a16:creationId xmlns:a16="http://schemas.microsoft.com/office/drawing/2014/main" xmlns="" id="{5DDA5A65-4CE2-43EA-9ACC-A607C9DE7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>
            <a:extLst>
              <a:ext uri="{FF2B5EF4-FFF2-40B4-BE49-F238E27FC236}">
                <a16:creationId xmlns:a16="http://schemas.microsoft.com/office/drawing/2014/main" xmlns="" id="{2EE9EFF6-A4B5-4AA5-AF81-8E9206AC7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365625"/>
            <a:ext cx="439261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В космическом корабле продукты питания хранятся в тубах. Они похожи на тюбики с зубной пастой, только размером побольше. Из них еду выдавливают.</a:t>
            </a:r>
            <a:r>
              <a:rPr lang="ru-RU" altLang="ru-RU" sz="1800"/>
              <a:t> </a:t>
            </a:r>
          </a:p>
        </p:txBody>
      </p:sp>
      <p:pic>
        <p:nvPicPr>
          <p:cNvPr id="21511" name="Picture 7" descr="kosmonavt">
            <a:extLst>
              <a:ext uri="{FF2B5EF4-FFF2-40B4-BE49-F238E27FC236}">
                <a16:creationId xmlns:a16="http://schemas.microsoft.com/office/drawing/2014/main" xmlns="" id="{429950D4-5AE2-4131-92D6-82AF5A909B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4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орбитальный отсек">
            <a:extLst>
              <a:ext uri="{FF2B5EF4-FFF2-40B4-BE49-F238E27FC236}">
                <a16:creationId xmlns:a16="http://schemas.microsoft.com/office/drawing/2014/main" xmlns="" id="{05FEA7B7-EC2A-4718-BD53-027A82E07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>
            <a:extLst>
              <a:ext uri="{FF2B5EF4-FFF2-40B4-BE49-F238E27FC236}">
                <a16:creationId xmlns:a16="http://schemas.microsoft.com/office/drawing/2014/main" xmlns="" id="{F3D4894A-B5BB-41D0-86FC-9D82EE248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60350"/>
            <a:ext cx="360045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На корабле «Союз» есть и другой жилой отсек. Он называется орбитальным. Из своей кабины космонавты попадают в него через люк-лаз. Здесь космонавты отдыхают, проводят научные эксперименты. Через орбитальный отсек космонавты могут выйти в открытый космос. </a:t>
            </a:r>
          </a:p>
        </p:txBody>
      </p:sp>
      <p:pic>
        <p:nvPicPr>
          <p:cNvPr id="22534" name="Picture 6" descr="kosmonavt">
            <a:extLst>
              <a:ext uri="{FF2B5EF4-FFF2-40B4-BE49-F238E27FC236}">
                <a16:creationId xmlns:a16="http://schemas.microsoft.com/office/drawing/2014/main" xmlns="" id="{33AC1EA7-3816-437C-8DC5-B340A4508E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524500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63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52">
            <a:extLst>
              <a:ext uri="{FF2B5EF4-FFF2-40B4-BE49-F238E27FC236}">
                <a16:creationId xmlns:a16="http://schemas.microsoft.com/office/drawing/2014/main" xmlns="" id="{0FAA8B4E-CC50-4500-96D8-3ACAEE1B4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>
            <a:extLst>
              <a:ext uri="{FF2B5EF4-FFF2-40B4-BE49-F238E27FC236}">
                <a16:creationId xmlns:a16="http://schemas.microsoft.com/office/drawing/2014/main" xmlns="" id="{1DAC0B9A-56E0-4EA9-A7BC-B8D03F02B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6165850"/>
            <a:ext cx="252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орбитальный отсек</a:t>
            </a:r>
          </a:p>
        </p:txBody>
      </p:sp>
      <p:sp>
        <p:nvSpPr>
          <p:cNvPr id="23561" name="Text Box 9">
            <a:extLst>
              <a:ext uri="{FF2B5EF4-FFF2-40B4-BE49-F238E27FC236}">
                <a16:creationId xmlns:a16="http://schemas.microsoft.com/office/drawing/2014/main" xmlns="" id="{65A9FBD3-16B5-43BA-8D8A-EA3B0A8CC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5516563"/>
            <a:ext cx="1871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входной люк</a:t>
            </a:r>
          </a:p>
        </p:txBody>
      </p:sp>
      <p:sp>
        <p:nvSpPr>
          <p:cNvPr id="23562" name="Text Box 10">
            <a:extLst>
              <a:ext uri="{FF2B5EF4-FFF2-40B4-BE49-F238E27FC236}">
                <a16:creationId xmlns:a16="http://schemas.microsoft.com/office/drawing/2014/main" xmlns="" id="{4A449B4A-BA3B-40DE-95AD-58DF60EA6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868863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место для отдыха</a:t>
            </a:r>
            <a:r>
              <a:rPr lang="ru-RU" altLang="ru-RU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563" name="Text Box 11">
            <a:extLst>
              <a:ext uri="{FF2B5EF4-FFF2-40B4-BE49-F238E27FC236}">
                <a16:creationId xmlns:a16="http://schemas.microsoft.com/office/drawing/2014/main" xmlns="" id="{CB6B9BA1-178D-43B0-9E32-11CCE326C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4005263"/>
            <a:ext cx="252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кабина космонавта</a:t>
            </a:r>
            <a:r>
              <a:rPr lang="ru-RU" altLang="ru-RU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564" name="Text Box 12">
            <a:extLst>
              <a:ext uri="{FF2B5EF4-FFF2-40B4-BE49-F238E27FC236}">
                <a16:creationId xmlns:a16="http://schemas.microsoft.com/office/drawing/2014/main" xmlns="" id="{82419D36-4DE3-4DCB-B80D-F6C77C8DF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00213"/>
            <a:ext cx="252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рабочее место космонавта</a:t>
            </a:r>
            <a:r>
              <a:rPr lang="ru-RU" altLang="ru-RU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565" name="Text Box 13">
            <a:extLst>
              <a:ext uri="{FF2B5EF4-FFF2-40B4-BE49-F238E27FC236}">
                <a16:creationId xmlns:a16="http://schemas.microsoft.com/office/drawing/2014/main" xmlns="" id="{8AC03922-3E53-4150-94FA-F49E42B70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050" y="188913"/>
            <a:ext cx="252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приборно-агрегатный отсек</a:t>
            </a:r>
            <a:r>
              <a:rPr lang="ru-RU" altLang="ru-RU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567" name="Text Box 15">
            <a:extLst>
              <a:ext uri="{FF2B5EF4-FFF2-40B4-BE49-F238E27FC236}">
                <a16:creationId xmlns:a16="http://schemas.microsoft.com/office/drawing/2014/main" xmlns="" id="{7F7469C9-9E97-40B9-8DCA-0D10C0753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5589588"/>
            <a:ext cx="252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солнечные батареи</a:t>
            </a:r>
            <a:r>
              <a:rPr lang="ru-RU" altLang="ru-RU" sz="18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3568" name="Picture 16" descr="kosmonavt">
            <a:extLst>
              <a:ext uri="{FF2B5EF4-FFF2-40B4-BE49-F238E27FC236}">
                <a16:creationId xmlns:a16="http://schemas.microsoft.com/office/drawing/2014/main" xmlns="" id="{3260AA14-8B28-4011-B409-4CDCC92FAF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205413"/>
            <a:ext cx="10795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32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61" grpId="0"/>
      <p:bldP spid="23562" grpId="0"/>
      <p:bldP spid="23563" grpId="0"/>
      <p:bldP spid="23564" grpId="0"/>
      <p:bldP spid="23565" grpId="0"/>
      <p:bldP spid="235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11534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Актуальность</a:t>
            </a:r>
          </a:p>
          <a:p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80728"/>
            <a:ext cx="8496944" cy="53553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 smtClean="0">
              <a:solidFill>
                <a:srgbClr val="FFFFFF"/>
              </a:solidFill>
            </a:endParaRPr>
          </a:p>
          <a:p>
            <a:pPr algn="r"/>
            <a:r>
              <a:rPr lang="ru-RU" dirty="0"/>
              <a:t>Нас ждут бездны открытий и мудрости. </a:t>
            </a:r>
            <a:endParaRPr lang="ru-RU" dirty="0" smtClean="0"/>
          </a:p>
          <a:p>
            <a:pPr algn="r"/>
            <a:r>
              <a:rPr lang="ru-RU" dirty="0" smtClean="0"/>
              <a:t>Будем </a:t>
            </a:r>
            <a:r>
              <a:rPr lang="ru-RU" dirty="0"/>
              <a:t>жить, чтобы получить их и царствовать во Вселенной, </a:t>
            </a:r>
            <a:endParaRPr lang="ru-RU" dirty="0" smtClean="0"/>
          </a:p>
          <a:p>
            <a:pPr algn="r"/>
            <a:r>
              <a:rPr lang="ru-RU" dirty="0" smtClean="0"/>
              <a:t>подобно </a:t>
            </a:r>
            <a:r>
              <a:rPr lang="ru-RU" dirty="0"/>
              <a:t>другим бессмертным. </a:t>
            </a:r>
            <a:r>
              <a:rPr lang="ru-RU" dirty="0">
                <a:solidFill>
                  <a:srgbClr val="FFFF00"/>
                </a:solidFill>
              </a:rPr>
              <a:t>(К. Циолковский)</a:t>
            </a:r>
          </a:p>
          <a:p>
            <a:pPr algn="r"/>
            <a:endParaRPr lang="ru-RU" dirty="0">
              <a:solidFill>
                <a:srgbClr val="FFFFFF"/>
              </a:solidFill>
            </a:endParaRPr>
          </a:p>
          <a:p>
            <a:endParaRPr lang="ru-RU" dirty="0" smtClean="0">
              <a:solidFill>
                <a:srgbClr val="FFFFFF"/>
              </a:solidFill>
            </a:endParaRPr>
          </a:p>
          <a:p>
            <a:r>
              <a:rPr lang="ru-RU" dirty="0" smtClean="0">
                <a:solidFill>
                  <a:srgbClr val="FFFFFF"/>
                </a:solidFill>
              </a:rPr>
              <a:t>Я считаю, что р</a:t>
            </a:r>
            <a:r>
              <a:rPr lang="ru-RU" dirty="0" smtClean="0"/>
              <a:t>ебята </a:t>
            </a:r>
            <a:r>
              <a:rPr lang="ru-RU" dirty="0"/>
              <a:t>должны знать историю освоения космоса, гордиться своей страной-Родиной космонавтики.</a:t>
            </a:r>
          </a:p>
          <a:p>
            <a:r>
              <a:rPr lang="ru-RU" dirty="0"/>
              <a:t>Планеты, солнечная система, звезды и космос всегда интересовали Человечество. Многие ученые посвятили всю свою жизнь изучению космоса, космических явлений и </a:t>
            </a:r>
            <a:r>
              <a:rPr lang="ru-RU" dirty="0" smtClean="0"/>
              <a:t>процессов.</a:t>
            </a:r>
          </a:p>
          <a:p>
            <a:r>
              <a:rPr lang="ru-RU" dirty="0" smtClean="0"/>
              <a:t>Работа </a:t>
            </a:r>
            <a:r>
              <a:rPr lang="ru-RU" dirty="0"/>
              <a:t>над проектом носит комплексный </a:t>
            </a:r>
            <a:r>
              <a:rPr lang="ru-RU" dirty="0" smtClean="0"/>
              <a:t>характер. Данный </a:t>
            </a:r>
            <a:r>
              <a:rPr lang="ru-RU" dirty="0"/>
              <a:t>проект поможет </a:t>
            </a:r>
            <a:r>
              <a:rPr lang="ru-RU" dirty="0" smtClean="0"/>
              <a:t>школьникам </a:t>
            </a:r>
            <a:r>
              <a:rPr lang="ru-RU" dirty="0"/>
              <a:t>сформировать первоначальные представления о космосе, солнце как звезде, планетах Солнечной системы, о Юрии Гагарине – первом космонавте </a:t>
            </a:r>
            <a:r>
              <a:rPr lang="ru-RU" dirty="0" smtClean="0"/>
              <a:t>Земли</a:t>
            </a:r>
            <a:r>
              <a:rPr lang="ru-RU" dirty="0" smtClean="0"/>
              <a:t>, Мусе </a:t>
            </a:r>
            <a:r>
              <a:rPr lang="ru-RU" dirty="0" err="1" smtClean="0"/>
              <a:t>Манарове</a:t>
            </a:r>
            <a:r>
              <a:rPr lang="ru-RU" dirty="0" smtClean="0"/>
              <a:t>-первом космонавте не только с Дагестана, но и Кавказа.</a:t>
            </a:r>
            <a:r>
              <a:rPr lang="ru-RU" dirty="0" smtClean="0"/>
              <a:t> </a:t>
            </a:r>
            <a:r>
              <a:rPr lang="ru-RU" dirty="0" smtClean="0"/>
              <a:t>Знания</a:t>
            </a:r>
            <a:r>
              <a:rPr lang="ru-RU" dirty="0"/>
              <a:t>, получаемые детьми, являются актуальными, необходимыми для них. </a:t>
            </a:r>
            <a:r>
              <a:rPr lang="ru-RU" dirty="0" smtClean="0"/>
              <a:t>В заключении, как закрепление даются загадки про космос, ведь осмысленный</a:t>
            </a:r>
            <a:r>
              <a:rPr lang="ru-RU" dirty="0"/>
              <a:t>, интересный материал усваивается легко и </a:t>
            </a:r>
            <a:r>
              <a:rPr lang="ru-RU" dirty="0" smtClean="0"/>
              <a:t>навсегда.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28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центр управления">
            <a:extLst>
              <a:ext uri="{FF2B5EF4-FFF2-40B4-BE49-F238E27FC236}">
                <a16:creationId xmlns:a16="http://schemas.microsoft.com/office/drawing/2014/main" xmlns="" id="{54CBA9B4-EAFE-41E6-9C4D-CDF57F452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>
            <a:extLst>
              <a:ext uri="{FF2B5EF4-FFF2-40B4-BE49-F238E27FC236}">
                <a16:creationId xmlns:a16="http://schemas.microsoft.com/office/drawing/2014/main" xmlns="" id="{2255D967-E299-44BD-BB91-CC0A1F6D0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21388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/>
              <a:t>Чтобы освободить космонавтов от лишней работы, кораблем иногда управляют по радио с Земли из Центра управления полетами. </a:t>
            </a:r>
          </a:p>
        </p:txBody>
      </p:sp>
    </p:spTree>
  </p:cSld>
  <p:clrMapOvr>
    <a:masterClrMapping/>
  </p:clrMapOvr>
  <p:transition spd="slow" advTm="81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приземление">
            <a:extLst>
              <a:ext uri="{FF2B5EF4-FFF2-40B4-BE49-F238E27FC236}">
                <a16:creationId xmlns:a16="http://schemas.microsoft.com/office/drawing/2014/main" xmlns="" id="{0DA070E9-5372-4868-8B7C-99489B4EB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>
            <a:extLst>
              <a:ext uri="{FF2B5EF4-FFF2-40B4-BE49-F238E27FC236}">
                <a16:creationId xmlns:a16="http://schemas.microsoft.com/office/drawing/2014/main" xmlns="" id="{3B7DBEE2-32D6-4FBD-9AAB-7C60A1081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692150"/>
            <a:ext cx="57245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/>
              <a:t>Орбитальный отсек и отсек с приборами сгорают в атмосфере. Герметичный отсек с космонавтами продолжает спуск к Земле. На высоте нескольких километров от Земли раскрывается парашют. Таким образом, завершается полет в космос. </a:t>
            </a:r>
          </a:p>
        </p:txBody>
      </p:sp>
      <p:pic>
        <p:nvPicPr>
          <p:cNvPr id="25606" name="Picture 6" descr="kosmonavt">
            <a:extLst>
              <a:ext uri="{FF2B5EF4-FFF2-40B4-BE49-F238E27FC236}">
                <a16:creationId xmlns:a16="http://schemas.microsoft.com/office/drawing/2014/main" xmlns="" id="{01C883F1-A9A2-4B84-AA8F-8EF9C85F73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73688"/>
            <a:ext cx="9525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8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798" y="2551837"/>
            <a:ext cx="91064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Заключение</a:t>
            </a:r>
          </a:p>
          <a:p>
            <a:pPr marL="685800" indent="-685800" algn="ctr">
              <a:buFont typeface="Wingdings" pitchFamily="2" charset="2"/>
              <a:buChar char="v"/>
            </a:pP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Загадки на закрепление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314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звезды">
            <a:extLst>
              <a:ext uri="{FF2B5EF4-FFF2-40B4-BE49-F238E27FC236}">
                <a16:creationId xmlns:a16="http://schemas.microsoft.com/office/drawing/2014/main" xmlns="" id="{7FA13885-EA86-4438-8CAE-14006CFFF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>
            <a:extLst>
              <a:ext uri="{FF2B5EF4-FFF2-40B4-BE49-F238E27FC236}">
                <a16:creationId xmlns:a16="http://schemas.microsoft.com/office/drawing/2014/main" xmlns="" id="{595A8807-A6CA-428A-B9FC-A065D4269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708275"/>
            <a:ext cx="38877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За бесчисленной отарой</a:t>
            </a:r>
            <a:br>
              <a:rPr lang="ru-RU" altLang="ru-RU" sz="2000"/>
            </a:br>
            <a:r>
              <a:rPr lang="ru-RU" altLang="ru-RU" sz="2000"/>
              <a:t>Ночью шел пастух усталый.</a:t>
            </a:r>
            <a:br>
              <a:rPr lang="ru-RU" altLang="ru-RU" sz="2000"/>
            </a:br>
            <a:r>
              <a:rPr lang="ru-RU" altLang="ru-RU" sz="2000"/>
              <a:t>А когда пропел петух –</a:t>
            </a:r>
            <a:br>
              <a:rPr lang="ru-RU" altLang="ru-RU" sz="2000"/>
            </a:br>
            <a:r>
              <a:rPr lang="ru-RU" altLang="ru-RU" sz="2000"/>
              <a:t>Скрылись овцы и пастух.</a:t>
            </a:r>
          </a:p>
        </p:txBody>
      </p:sp>
      <p:sp>
        <p:nvSpPr>
          <p:cNvPr id="26632" name="Text Box 8">
            <a:extLst>
              <a:ext uri="{FF2B5EF4-FFF2-40B4-BE49-F238E27FC236}">
                <a16:creationId xmlns:a16="http://schemas.microsoft.com/office/drawing/2014/main" xmlns="" id="{1E084D51-1D23-46C8-8B0B-B711FE5FA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708275"/>
            <a:ext cx="331152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Предлагаю всем загадки.</a:t>
            </a:r>
            <a:br>
              <a:rPr lang="ru-RU" altLang="ru-RU" sz="2000"/>
            </a:br>
            <a:r>
              <a:rPr lang="ru-RU" altLang="ru-RU" sz="2000"/>
              <a:t>Но подумайте, ребятки!</a:t>
            </a:r>
            <a:br>
              <a:rPr lang="ru-RU" altLang="ru-RU" sz="2000"/>
            </a:br>
            <a:r>
              <a:rPr lang="ru-RU" altLang="ru-RU" sz="2000"/>
              <a:t>И подайте мне ответ</a:t>
            </a:r>
            <a:br>
              <a:rPr lang="ru-RU" altLang="ru-RU" sz="2000"/>
            </a:br>
            <a:r>
              <a:rPr lang="ru-RU" altLang="ru-RU" sz="2000"/>
              <a:t>На космический секрет: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2000"/>
          </a:p>
        </p:txBody>
      </p:sp>
      <p:sp>
        <p:nvSpPr>
          <p:cNvPr id="26633" name="Text Box 9">
            <a:extLst>
              <a:ext uri="{FF2B5EF4-FFF2-40B4-BE49-F238E27FC236}">
                <a16:creationId xmlns:a16="http://schemas.microsoft.com/office/drawing/2014/main" xmlns="" id="{D3DC522C-CD14-4B03-B962-0EA5709D7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781300"/>
            <a:ext cx="35274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/>
              <a:t>Он не летчик, не пилот,</a:t>
            </a:r>
            <a:br>
              <a:rPr lang="ru-RU" altLang="ru-RU" sz="2000"/>
            </a:br>
            <a:r>
              <a:rPr lang="ru-RU" altLang="ru-RU" sz="2000"/>
              <a:t>Он ведет не самолет,</a:t>
            </a:r>
            <a:br>
              <a:rPr lang="ru-RU" altLang="ru-RU" sz="2000"/>
            </a:br>
            <a:r>
              <a:rPr lang="ru-RU" altLang="ru-RU" sz="2000"/>
              <a:t>А огромную ракету,</a:t>
            </a:r>
            <a:br>
              <a:rPr lang="ru-RU" altLang="ru-RU" sz="2000"/>
            </a:br>
            <a:r>
              <a:rPr lang="ru-RU" altLang="ru-RU" sz="2000"/>
              <a:t>Дети, кто, скажите, это?</a:t>
            </a:r>
          </a:p>
        </p:txBody>
      </p:sp>
      <p:pic>
        <p:nvPicPr>
          <p:cNvPr id="26634" name="Picture 10" descr="1_1">
            <a:extLst>
              <a:ext uri="{FF2B5EF4-FFF2-40B4-BE49-F238E27FC236}">
                <a16:creationId xmlns:a16="http://schemas.microsoft.com/office/drawing/2014/main" xmlns="" id="{B5A9021B-4B2D-4C80-904D-CE38CA860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92150"/>
            <a:ext cx="4395788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Text Box 11">
            <a:extLst>
              <a:ext uri="{FF2B5EF4-FFF2-40B4-BE49-F238E27FC236}">
                <a16:creationId xmlns:a16="http://schemas.microsoft.com/office/drawing/2014/main" xmlns="" id="{A100AED9-D2B6-4198-878B-0C57F4919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636838"/>
            <a:ext cx="38163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/>
              <a:t>Крыльев нет у этой птицы,</a:t>
            </a:r>
            <a:br>
              <a:rPr lang="ru-RU" altLang="ru-RU" sz="2000"/>
            </a:br>
            <a:r>
              <a:rPr lang="ru-RU" altLang="ru-RU" sz="2000"/>
              <a:t>Но нельзя не подивиться:</a:t>
            </a:r>
            <a:br>
              <a:rPr lang="ru-RU" altLang="ru-RU" sz="2000"/>
            </a:br>
            <a:r>
              <a:rPr lang="ru-RU" altLang="ru-RU" sz="2000"/>
              <a:t>Лишь распустит птица хвост -</a:t>
            </a:r>
            <a:br>
              <a:rPr lang="ru-RU" altLang="ru-RU" sz="2000"/>
            </a:br>
            <a:r>
              <a:rPr lang="ru-RU" altLang="ru-RU" sz="2000"/>
              <a:t>И поднимется до звезд.</a:t>
            </a:r>
            <a:br>
              <a:rPr lang="ru-RU" altLang="ru-RU" sz="2000"/>
            </a:br>
            <a:endParaRPr lang="ru-RU" altLang="ru-RU" sz="2000"/>
          </a:p>
        </p:txBody>
      </p:sp>
      <p:pic>
        <p:nvPicPr>
          <p:cNvPr id="26636" name="Picture 12" descr="ракета">
            <a:extLst>
              <a:ext uri="{FF2B5EF4-FFF2-40B4-BE49-F238E27FC236}">
                <a16:creationId xmlns:a16="http://schemas.microsoft.com/office/drawing/2014/main" xmlns="" id="{4A1D058C-FF92-415F-B595-EFCE88E28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84313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Text Box 13">
            <a:extLst>
              <a:ext uri="{FF2B5EF4-FFF2-40B4-BE49-F238E27FC236}">
                <a16:creationId xmlns:a16="http://schemas.microsoft.com/office/drawing/2014/main" xmlns="" id="{66F88ACD-7920-4244-8F50-FD7EFA563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708275"/>
            <a:ext cx="38163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/>
              <a:t>В голубой станице</a:t>
            </a:r>
            <a:br>
              <a:rPr lang="ru-RU" altLang="ru-RU" sz="2000"/>
            </a:br>
            <a:r>
              <a:rPr lang="ru-RU" altLang="ru-RU" sz="2000"/>
              <a:t>Девица краснолица.</a:t>
            </a:r>
            <a:br>
              <a:rPr lang="ru-RU" altLang="ru-RU" sz="2000"/>
            </a:br>
            <a:r>
              <a:rPr lang="ru-RU" altLang="ru-RU" sz="2000"/>
              <a:t>Ночью ей не спится –</a:t>
            </a:r>
            <a:br>
              <a:rPr lang="ru-RU" altLang="ru-RU" sz="2000"/>
            </a:br>
            <a:r>
              <a:rPr lang="ru-RU" altLang="ru-RU" sz="2000"/>
              <a:t>В зеркало глядится.</a:t>
            </a:r>
          </a:p>
        </p:txBody>
      </p:sp>
      <p:pic>
        <p:nvPicPr>
          <p:cNvPr id="26639" name="Picture 15" descr="лунаjpg">
            <a:extLst>
              <a:ext uri="{FF2B5EF4-FFF2-40B4-BE49-F238E27FC236}">
                <a16:creationId xmlns:a16="http://schemas.microsoft.com/office/drawing/2014/main" xmlns="" id="{60BDAB86-8533-44F8-8052-97F701D15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557338"/>
            <a:ext cx="4325937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6" descr="месяц">
            <a:extLst>
              <a:ext uri="{FF2B5EF4-FFF2-40B4-BE49-F238E27FC236}">
                <a16:creationId xmlns:a16="http://schemas.microsoft.com/office/drawing/2014/main" xmlns="" id="{1FFFEFDE-D97D-457F-8AC8-58F14A123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49275"/>
            <a:ext cx="4498975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1" name="Text Box 17">
            <a:extLst>
              <a:ext uri="{FF2B5EF4-FFF2-40B4-BE49-F238E27FC236}">
                <a16:creationId xmlns:a16="http://schemas.microsoft.com/office/drawing/2014/main" xmlns="" id="{64BF83D4-3430-47B2-B80B-7EE97EE75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3068638"/>
            <a:ext cx="3671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/>
              <a:t>Искры небо прожигают,</a:t>
            </a:r>
            <a:br>
              <a:rPr lang="ru-RU" altLang="ru-RU" sz="2000"/>
            </a:br>
            <a:r>
              <a:rPr lang="ru-RU" altLang="ru-RU" sz="2000"/>
              <a:t>А до нас не долетают.</a:t>
            </a:r>
          </a:p>
        </p:txBody>
      </p:sp>
      <p:pic>
        <p:nvPicPr>
          <p:cNvPr id="26642" name="Picture 18" descr="метеорит">
            <a:extLst>
              <a:ext uri="{FF2B5EF4-FFF2-40B4-BE49-F238E27FC236}">
                <a16:creationId xmlns:a16="http://schemas.microsoft.com/office/drawing/2014/main" xmlns="" id="{4C1E1A8F-7D8E-4247-A2CF-1C7D05BDA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7654925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3" name="Text Box 19">
            <a:extLst>
              <a:ext uri="{FF2B5EF4-FFF2-40B4-BE49-F238E27FC236}">
                <a16:creationId xmlns:a16="http://schemas.microsoft.com/office/drawing/2014/main" xmlns="" id="{E56182C2-097F-42CC-9842-73FD28B54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708275"/>
            <a:ext cx="35290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/>
              <a:t>По небу ходит</a:t>
            </a:r>
            <a:br>
              <a:rPr lang="ru-RU" altLang="ru-RU" sz="2000"/>
            </a:br>
            <a:r>
              <a:rPr lang="ru-RU" altLang="ru-RU" sz="2000"/>
              <a:t>Маляр без кистей.</a:t>
            </a:r>
            <a:br>
              <a:rPr lang="ru-RU" altLang="ru-RU" sz="2000"/>
            </a:br>
            <a:r>
              <a:rPr lang="ru-RU" altLang="ru-RU" sz="2000"/>
              <a:t>Краской коричневой</a:t>
            </a:r>
            <a:br>
              <a:rPr lang="ru-RU" altLang="ru-RU" sz="2000"/>
            </a:br>
            <a:r>
              <a:rPr lang="ru-RU" altLang="ru-RU" sz="2000"/>
              <a:t>Красит людей.</a:t>
            </a:r>
          </a:p>
        </p:txBody>
      </p:sp>
      <p:pic>
        <p:nvPicPr>
          <p:cNvPr id="26644" name="Picture 20" descr="солнце1">
            <a:extLst>
              <a:ext uri="{FF2B5EF4-FFF2-40B4-BE49-F238E27FC236}">
                <a16:creationId xmlns:a16="http://schemas.microsoft.com/office/drawing/2014/main" xmlns="" id="{AF254FB7-D79F-43F9-BAF3-90A3BF686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12875"/>
            <a:ext cx="5595937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21" descr="zvezdochet1">
            <a:extLst>
              <a:ext uri="{FF2B5EF4-FFF2-40B4-BE49-F238E27FC236}">
                <a16:creationId xmlns:a16="http://schemas.microsoft.com/office/drawing/2014/main" xmlns="" id="{B0493C97-4F93-4261-AA5C-83DFAC906A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00663"/>
            <a:ext cx="1154113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Tm="846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2" grpId="0"/>
      <p:bldP spid="26633" grpId="0"/>
      <p:bldP spid="26635" grpId="0"/>
      <p:bldP spid="26637" grpId="0"/>
      <p:bldP spid="2664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1" y="195564"/>
            <a:ext cx="8712968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Список литературы</a:t>
            </a:r>
          </a:p>
          <a:p>
            <a:pPr fontAlgn="t"/>
            <a:endParaRPr lang="ru-RU" sz="2400" dirty="0" smtClean="0">
              <a:solidFill>
                <a:srgbClr val="FFC000"/>
              </a:solidFill>
              <a:hlinkClick r:id="rId2"/>
            </a:endParaRPr>
          </a:p>
          <a:p>
            <a:pPr fontAlgn="t"/>
            <a:endParaRPr lang="ru-RU" sz="2400" dirty="0" smtClean="0">
              <a:solidFill>
                <a:srgbClr val="FFC000"/>
              </a:solidFill>
              <a:hlinkClick r:id="rId2"/>
            </a:endParaRPr>
          </a:p>
          <a:p>
            <a:pPr fontAlgn="t"/>
            <a:r>
              <a:rPr lang="ru-RU" sz="2400" b="1" dirty="0" err="1"/>
              <a:t>Аткинсон</a:t>
            </a:r>
            <a:r>
              <a:rPr lang="ru-RU" sz="2400" b="1" dirty="0"/>
              <a:t>, С. Путеводитель по звездному небу </a:t>
            </a:r>
            <a:r>
              <a:rPr lang="ru-RU" sz="2400" dirty="0"/>
              <a:t>/ Стюарт </a:t>
            </a:r>
            <a:r>
              <a:rPr lang="ru-RU" sz="2400" dirty="0" err="1"/>
              <a:t>Аткинсон</a:t>
            </a:r>
            <a:r>
              <a:rPr lang="ru-RU" sz="2400" dirty="0"/>
              <a:t> ;</a:t>
            </a:r>
            <a:endParaRPr lang="ru-RU" sz="2400" dirty="0">
              <a:solidFill>
                <a:srgbClr val="FFC000"/>
              </a:solidFill>
              <a:hlinkClick r:id="rId2"/>
            </a:endParaRPr>
          </a:p>
          <a:p>
            <a:pPr fontAlgn="t"/>
            <a:r>
              <a:rPr lang="ru-RU" sz="2400" dirty="0" smtClean="0">
                <a:solidFill>
                  <a:srgbClr val="FFC000"/>
                </a:solidFill>
                <a:hlinkClick r:id="rId2"/>
              </a:rPr>
              <a:t>148</a:t>
            </a:r>
            <a:r>
              <a:rPr lang="ru-RU" sz="2400" dirty="0">
                <a:solidFill>
                  <a:srgbClr val="FFC000"/>
                </a:solidFill>
                <a:hlinkClick r:id="rId2"/>
              </a:rPr>
              <a:t> </a:t>
            </a:r>
            <a:r>
              <a:rPr lang="ru-RU" sz="2400" b="1" dirty="0">
                <a:solidFill>
                  <a:srgbClr val="FFC000"/>
                </a:solidFill>
                <a:hlinkClick r:id="rId2"/>
              </a:rPr>
              <a:t>фраз</a:t>
            </a:r>
            <a:r>
              <a:rPr lang="ru-RU" sz="2400" dirty="0">
                <a:solidFill>
                  <a:srgbClr val="FFC000"/>
                </a:solidFill>
                <a:hlinkClick r:id="rId2"/>
              </a:rPr>
              <a:t> </a:t>
            </a:r>
            <a:r>
              <a:rPr lang="ru-RU" sz="2400" b="1" dirty="0">
                <a:solidFill>
                  <a:srgbClr val="FFC000"/>
                </a:solidFill>
                <a:hlinkClick r:id="rId2"/>
              </a:rPr>
              <a:t>и</a:t>
            </a:r>
            <a:r>
              <a:rPr lang="ru-RU" sz="2400" dirty="0">
                <a:solidFill>
                  <a:srgbClr val="FFC000"/>
                </a:solidFill>
                <a:hlinkClick r:id="rId2"/>
              </a:rPr>
              <a:t> </a:t>
            </a:r>
            <a:r>
              <a:rPr lang="ru-RU" sz="2400" b="1" dirty="0">
                <a:solidFill>
                  <a:srgbClr val="FFC000"/>
                </a:solidFill>
                <a:hlinkClick r:id="rId2"/>
              </a:rPr>
              <a:t>цитат</a:t>
            </a:r>
            <a:r>
              <a:rPr lang="ru-RU" sz="2400" dirty="0">
                <a:solidFill>
                  <a:srgbClr val="FFC000"/>
                </a:solidFill>
                <a:hlinkClick r:id="rId2"/>
              </a:rPr>
              <a:t> </a:t>
            </a:r>
            <a:r>
              <a:rPr lang="ru-RU" sz="2400" b="1" dirty="0">
                <a:solidFill>
                  <a:srgbClr val="FFC000"/>
                </a:solidFill>
                <a:hlinkClick r:id="rId2"/>
              </a:rPr>
              <a:t>про</a:t>
            </a:r>
            <a:r>
              <a:rPr lang="ru-RU" sz="2400" dirty="0">
                <a:solidFill>
                  <a:srgbClr val="FFC000"/>
                </a:solidFill>
                <a:hlinkClick r:id="rId2"/>
              </a:rPr>
              <a:t> </a:t>
            </a:r>
            <a:r>
              <a:rPr lang="ru-RU" sz="2400" b="1" dirty="0">
                <a:solidFill>
                  <a:srgbClr val="FFC000"/>
                </a:solidFill>
                <a:hlinkClick r:id="rId2"/>
              </a:rPr>
              <a:t>космос</a:t>
            </a:r>
            <a:r>
              <a:rPr lang="ru-RU" sz="2400" dirty="0">
                <a:solidFill>
                  <a:srgbClr val="FFC000"/>
                </a:solidFill>
                <a:hlinkClick r:id="rId2"/>
              </a:rPr>
              <a:t>: сборник коротких...</a:t>
            </a:r>
          </a:p>
          <a:p>
            <a:pPr fontAlgn="t"/>
            <a:r>
              <a:rPr lang="ru-RU" sz="2400" b="1" dirty="0" err="1">
                <a:solidFill>
                  <a:srgbClr val="FFC000"/>
                </a:solidFill>
                <a:hlinkClick r:id="rId2"/>
              </a:rPr>
              <a:t>wikiphile.ru</a:t>
            </a:r>
            <a:r>
              <a:rPr lang="ru-RU" sz="2400" dirty="0" err="1">
                <a:solidFill>
                  <a:srgbClr val="FFC000"/>
                </a:solidFill>
                <a:hlinkClick r:id="rId2"/>
              </a:rPr>
              <a:t>›frazy-pro-kosmos</a:t>
            </a:r>
            <a:r>
              <a:rPr lang="ru-RU" sz="2400" dirty="0">
                <a:solidFill>
                  <a:srgbClr val="FFC000"/>
                </a:solidFill>
                <a:hlinkClick r:id="rId2"/>
              </a:rPr>
              <a:t>/</a:t>
            </a:r>
            <a:endParaRPr lang="ru-RU" sz="2400" dirty="0">
              <a:solidFill>
                <a:srgbClr val="FFC000"/>
              </a:solidFill>
            </a:endParaRPr>
          </a:p>
          <a:p>
            <a:pPr fontAlgn="t"/>
            <a:r>
              <a:rPr lang="ru-RU" sz="2400" b="1" dirty="0">
                <a:solidFill>
                  <a:srgbClr val="FFC000"/>
                </a:solidFill>
                <a:hlinkClick r:id="rId3"/>
              </a:rPr>
              <a:t>Созвездия</a:t>
            </a:r>
            <a:r>
              <a:rPr lang="ru-RU" sz="2400" dirty="0">
                <a:solidFill>
                  <a:srgbClr val="FFC000"/>
                </a:solidFill>
                <a:hlinkClick r:id="rId3"/>
              </a:rPr>
              <a:t> на небе: их расположения и характеристики</a:t>
            </a:r>
          </a:p>
          <a:p>
            <a:pPr fontAlgn="t"/>
            <a:r>
              <a:rPr lang="ru-RU" sz="2400" b="1" dirty="0" err="1" smtClean="0">
                <a:solidFill>
                  <a:srgbClr val="FFC000"/>
                </a:solidFill>
                <a:hlinkClick r:id="rId3"/>
              </a:rPr>
              <a:t>SpaceGid.com</a:t>
            </a:r>
            <a:r>
              <a:rPr lang="ru-RU" sz="2400" dirty="0" err="1" smtClean="0">
                <a:solidFill>
                  <a:srgbClr val="FFC000"/>
                </a:solidFill>
                <a:hlinkClick r:id="rId3"/>
              </a:rPr>
              <a:t>›Созвездия</a:t>
            </a:r>
            <a:endParaRPr lang="ru-RU" sz="2400" dirty="0" smtClean="0">
              <a:solidFill>
                <a:srgbClr val="FFC000"/>
              </a:solidFill>
            </a:endParaRPr>
          </a:p>
          <a:p>
            <a:pPr fontAlgn="t"/>
            <a:r>
              <a:rPr lang="ru-RU" sz="2400" dirty="0">
                <a:solidFill>
                  <a:srgbClr val="FFC000"/>
                </a:solidFill>
              </a:rPr>
              <a:t>93 лучшие загадки про космос для детей с ответами</a:t>
            </a:r>
          </a:p>
          <a:p>
            <a:pPr fontAlgn="t"/>
            <a:r>
              <a:rPr lang="ru-RU" sz="2400" dirty="0" err="1">
                <a:solidFill>
                  <a:srgbClr val="FFC000"/>
                </a:solidFill>
              </a:rPr>
              <a:t>multi-mama.ru›zagadki-pro-kosmos</a:t>
            </a:r>
            <a:r>
              <a:rPr lang="ru-RU" sz="2400" dirty="0" smtClean="0">
                <a:solidFill>
                  <a:srgbClr val="FFC000"/>
                </a:solidFill>
              </a:rPr>
              <a:t>/ </a:t>
            </a:r>
          </a:p>
          <a:p>
            <a:pPr fontAlgn="t"/>
            <a:endParaRPr lang="ru-RU" sz="2400" dirty="0">
              <a:solidFill>
                <a:srgbClr val="FFC000"/>
              </a:solidFill>
            </a:endParaRPr>
          </a:p>
          <a:p>
            <a:pPr algn="ctr"/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206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620688"/>
            <a:ext cx="7776864" cy="57246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Цель проекта </a:t>
            </a:r>
            <a:r>
              <a:rPr lang="ru-RU" dirty="0" smtClean="0"/>
              <a:t>: сформировать </a:t>
            </a:r>
            <a:r>
              <a:rPr lang="ru-RU" smtClean="0"/>
              <a:t>представление </a:t>
            </a:r>
            <a:r>
              <a:rPr lang="ru-RU" smtClean="0"/>
              <a:t>о мире космоса.</a:t>
            </a:r>
            <a:endParaRPr lang="ru-RU" dirty="0" smtClean="0"/>
          </a:p>
          <a:p>
            <a:r>
              <a:rPr lang="ru-RU" sz="2400" b="1" dirty="0" smtClean="0">
                <a:solidFill>
                  <a:srgbClr val="00B0F0"/>
                </a:solidFill>
              </a:rPr>
              <a:t>Задачи: </a:t>
            </a:r>
            <a:endParaRPr lang="ru-RU" sz="2400" b="1" dirty="0"/>
          </a:p>
          <a:p>
            <a:r>
              <a:rPr lang="ru-RU" dirty="0"/>
              <a:t>1. Сформировать </a:t>
            </a:r>
            <a:r>
              <a:rPr lang="ru-RU" dirty="0" smtClean="0"/>
              <a:t> интерес у детей  </a:t>
            </a:r>
            <a:r>
              <a:rPr lang="ru-RU" dirty="0"/>
              <a:t>к познанию космического </a:t>
            </a:r>
            <a:r>
              <a:rPr lang="ru-RU" dirty="0" smtClean="0"/>
              <a:t>пространства;</a:t>
            </a:r>
            <a:endParaRPr lang="ru-RU" dirty="0"/>
          </a:p>
          <a:p>
            <a:r>
              <a:rPr lang="ru-RU" dirty="0" smtClean="0"/>
              <a:t>2. </a:t>
            </a:r>
            <a:r>
              <a:rPr lang="ru-RU" dirty="0"/>
              <a:t>Расширять первоначальные представления о </a:t>
            </a:r>
            <a:r>
              <a:rPr lang="ru-RU" dirty="0" err="1" smtClean="0"/>
              <a:t>созвездиях,звездах</a:t>
            </a:r>
            <a:r>
              <a:rPr lang="ru-RU" dirty="0" smtClean="0"/>
              <a:t> </a:t>
            </a:r>
            <a:r>
              <a:rPr lang="ru-RU" dirty="0"/>
              <a:t>и планетах </a:t>
            </a:r>
            <a:r>
              <a:rPr lang="ru-RU" dirty="0" smtClean="0"/>
              <a:t>(о </a:t>
            </a:r>
            <a:r>
              <a:rPr lang="ru-RU" dirty="0"/>
              <a:t>порядке расположения относительно Солнца, некоторых особенностях</a:t>
            </a:r>
            <a:r>
              <a:rPr lang="ru-RU" dirty="0" smtClean="0"/>
              <a:t>);</a:t>
            </a:r>
          </a:p>
          <a:p>
            <a:r>
              <a:rPr lang="ru-RU" dirty="0" smtClean="0"/>
              <a:t>3.Рассказать о полете нашего космонавта </a:t>
            </a:r>
            <a:r>
              <a:rPr lang="ru-RU" dirty="0" err="1" smtClean="0"/>
              <a:t>Ю.А.Гагарина</a:t>
            </a:r>
            <a:r>
              <a:rPr lang="ru-RU" dirty="0" smtClean="0"/>
              <a:t> и Мусы </a:t>
            </a:r>
            <a:r>
              <a:rPr lang="ru-RU" dirty="0" err="1" smtClean="0"/>
              <a:t>Манарова</a:t>
            </a:r>
            <a:r>
              <a:rPr lang="ru-RU" dirty="0" smtClean="0"/>
              <a:t>-как дагестанца, о конструкторе </a:t>
            </a:r>
            <a:r>
              <a:rPr lang="ru-RU" dirty="0" err="1" smtClean="0"/>
              <a:t>С.П.Королеве</a:t>
            </a:r>
            <a:r>
              <a:rPr lang="ru-RU" dirty="0" smtClean="0"/>
              <a:t>; </a:t>
            </a:r>
            <a:r>
              <a:rPr lang="ru-RU" dirty="0" smtClean="0"/>
              <a:t>характеристика о спутниках и космических кораблях;</a:t>
            </a:r>
            <a:endParaRPr lang="ru-RU" dirty="0"/>
          </a:p>
          <a:p>
            <a:r>
              <a:rPr lang="ru-RU" dirty="0"/>
              <a:t>4. Прививать любовь к родному краю, планете, героям освоения космоса.</a:t>
            </a:r>
          </a:p>
          <a:p>
            <a:r>
              <a:rPr lang="ru-RU" dirty="0"/>
              <a:t>5. </a:t>
            </a:r>
            <a:r>
              <a:rPr lang="ru-RU" dirty="0" smtClean="0"/>
              <a:t>Закрепить знания детей посредством разгадывания загадок</a:t>
            </a:r>
            <a:endParaRPr lang="ru-RU" dirty="0"/>
          </a:p>
          <a:p>
            <a:endParaRPr lang="ru-RU" b="1" dirty="0" smtClean="0">
              <a:solidFill>
                <a:srgbClr val="00B0F0"/>
              </a:solidFill>
            </a:endParaRPr>
          </a:p>
          <a:p>
            <a:r>
              <a:rPr lang="ru-RU" sz="2400" b="1" dirty="0" smtClean="0">
                <a:solidFill>
                  <a:srgbClr val="00B0F0"/>
                </a:solidFill>
              </a:rPr>
              <a:t>Гипотеза: </a:t>
            </a:r>
            <a:r>
              <a:rPr lang="ru-RU" b="1" dirty="0"/>
              <a:t>знания о </a:t>
            </a:r>
            <a:r>
              <a:rPr lang="ru-RU" b="1" dirty="0" smtClean="0"/>
              <a:t>космосе необходимы для сохранения истории и  </a:t>
            </a:r>
            <a:r>
              <a:rPr lang="ru-RU" b="1" dirty="0"/>
              <a:t>для дальнейшего изучения </a:t>
            </a:r>
            <a:r>
              <a:rPr lang="ru-RU" b="1" dirty="0" smtClean="0"/>
              <a:t>его.</a:t>
            </a:r>
            <a:endParaRPr lang="ru-RU" b="1" dirty="0" smtClean="0">
              <a:solidFill>
                <a:srgbClr val="00B0F0"/>
              </a:solidFill>
            </a:endParaRPr>
          </a:p>
          <a:p>
            <a:endParaRPr lang="ru-RU" b="1" dirty="0" smtClean="0">
              <a:solidFill>
                <a:srgbClr val="00B0F0"/>
              </a:solidFill>
            </a:endParaRPr>
          </a:p>
          <a:p>
            <a:endParaRPr lang="ru-RU" b="1" dirty="0">
              <a:solidFill>
                <a:srgbClr val="00B0F0"/>
              </a:solidFill>
            </a:endParaRPr>
          </a:p>
          <a:p>
            <a:r>
              <a:rPr lang="ru-RU" sz="2400" b="1" dirty="0">
                <a:solidFill>
                  <a:srgbClr val="00B0F0"/>
                </a:solidFill>
              </a:rPr>
              <a:t>Тип проекта</a:t>
            </a:r>
            <a:r>
              <a:rPr lang="ru-RU" b="1" dirty="0">
                <a:solidFill>
                  <a:srgbClr val="00B0F0"/>
                </a:solidFill>
              </a:rPr>
              <a:t>: </a:t>
            </a:r>
            <a:r>
              <a:rPr lang="ru-RU" b="1" dirty="0" smtClean="0"/>
              <a:t>долговременный.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401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звезда">
            <a:extLst>
              <a:ext uri="{FF2B5EF4-FFF2-40B4-BE49-F238E27FC236}">
                <a16:creationId xmlns:a16="http://schemas.microsoft.com/office/drawing/2014/main" xmlns="" id="{DEEDCAE3-2516-4A9D-94E6-49E1EDA8F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8">
            <a:extLst>
              <a:ext uri="{FF2B5EF4-FFF2-40B4-BE49-F238E27FC236}">
                <a16:creationId xmlns:a16="http://schemas.microsoft.com/office/drawing/2014/main" xmlns="" id="{311901C0-D021-4A99-9496-136A745C3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" y="692150"/>
            <a:ext cx="8424863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dirty="0" smtClean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altLang="ru-RU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dirty="0" smtClean="0"/>
              <a:t>Звезда </a:t>
            </a:r>
            <a:r>
              <a:rPr lang="ru-RU" altLang="ru-RU" dirty="0"/>
              <a:t>– это огромный, горячий, светящийся газовый шар. Звезды светятся сами и освещают планеты. Это очень большие небесные тела. </a:t>
            </a:r>
            <a:r>
              <a:rPr lang="ru-RU" altLang="ru-RU" dirty="0" smtClean="0"/>
              <a:t>Самое распространенное тело во Вселенной.</a:t>
            </a:r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692150"/>
            <a:ext cx="6828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5400" b="1" cap="all" spc="0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Основная часть</a:t>
            </a:r>
            <a:endParaRPr lang="ru-RU" sz="5400" b="1" cap="all" spc="0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 advTm="10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звезды">
            <a:extLst>
              <a:ext uri="{FF2B5EF4-FFF2-40B4-BE49-F238E27FC236}">
                <a16:creationId xmlns:a16="http://schemas.microsoft.com/office/drawing/2014/main" xmlns="" id="{0FD082BA-1BDA-4C65-B4B7-DBAF89217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>
            <a:extLst>
              <a:ext uri="{FF2B5EF4-FFF2-40B4-BE49-F238E27FC236}">
                <a16:creationId xmlns:a16="http://schemas.microsoft.com/office/drawing/2014/main" xmlns="" id="{53267CFA-A852-4B06-8057-806DA9C78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25538"/>
            <a:ext cx="8424862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/>
              <a:t>Звёзды занимают в небе определенное положение.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/>
              <a:t>Для удобства люди условно делят небо на области – созвездия.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/>
              <a:t>Созвездия – это участки звёздного неба, которые носят имена мифических героев, животных или предметов, на которых они похожи</a:t>
            </a:r>
            <a:r>
              <a:rPr lang="ru-RU" altLang="ru-RU" sz="2800"/>
              <a:t>. </a:t>
            </a:r>
          </a:p>
        </p:txBody>
      </p:sp>
    </p:spTree>
  </p:cSld>
  <p:clrMapOvr>
    <a:masterClrMapping/>
  </p:clrMapOvr>
  <p:transition spd="slow" advTm="142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>
            <a:extLst>
              <a:ext uri="{FF2B5EF4-FFF2-40B4-BE49-F238E27FC236}">
                <a16:creationId xmlns:a16="http://schemas.microsoft.com/office/drawing/2014/main" xmlns="" id="{2695A14D-616C-4905-8C69-6BEE7E792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266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xmlns="" id="{159078A3-B2D7-410F-85D6-9D7BFB62C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673100"/>
            <a:ext cx="84963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4000"/>
              <a:t>Самые известные созвездия – большая медведица,  малая медведица, дракон, лебедь, кассиопея и 12 созвездий зодиака </a:t>
            </a:r>
          </a:p>
        </p:txBody>
      </p:sp>
      <p:pic>
        <p:nvPicPr>
          <p:cNvPr id="13327" name="Picture 15" descr="zvezdochet1">
            <a:extLst>
              <a:ext uri="{FF2B5EF4-FFF2-40B4-BE49-F238E27FC236}">
                <a16:creationId xmlns:a16="http://schemas.microsoft.com/office/drawing/2014/main" xmlns="" id="{C6DDC166-2878-4AF2-960A-68E84914EE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357563"/>
            <a:ext cx="4157662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Tm="119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05\Desktop\005.jpg">
            <a:extLst>
              <a:ext uri="{FF2B5EF4-FFF2-40B4-BE49-F238E27FC236}">
                <a16:creationId xmlns:a16="http://schemas.microsoft.com/office/drawing/2014/main" xmlns="" id="{60205ECD-1AA8-4AD7-97E4-17DEB6D28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8064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05\Desktop\ольшая медведица.jpg">
            <a:extLst>
              <a:ext uri="{FF2B5EF4-FFF2-40B4-BE49-F238E27FC236}">
                <a16:creationId xmlns:a16="http://schemas.microsoft.com/office/drawing/2014/main" xmlns="" id="{84DBF4A0-0ECA-4F43-A223-DA2E5EAA6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34938"/>
            <a:ext cx="4633912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C:\Users\05\Desktop\синка.jpg">
            <a:extLst>
              <a:ext uri="{FF2B5EF4-FFF2-40B4-BE49-F238E27FC236}">
                <a16:creationId xmlns:a16="http://schemas.microsoft.com/office/drawing/2014/main" xmlns="" id="{B6ADA62A-4A0E-418B-B8CD-B2BB863A1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34938"/>
            <a:ext cx="4319587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1">
            <a:extLst>
              <a:ext uri="{FF2B5EF4-FFF2-40B4-BE49-F238E27FC236}">
                <a16:creationId xmlns:a16="http://schemas.microsoft.com/office/drawing/2014/main" xmlns="" id="{51211D89-5D39-4E85-B905-38B7B4BCA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30200"/>
            <a:ext cx="44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3600">
                <a:solidFill>
                  <a:srgbClr val="FF0000"/>
                </a:solidFill>
              </a:rPr>
              <a:t>1</a:t>
            </a:r>
            <a:endParaRPr lang="ru-RU" altLang="ru-RU" sz="3600"/>
          </a:p>
        </p:txBody>
      </p:sp>
      <p:sp>
        <p:nvSpPr>
          <p:cNvPr id="7173" name="TextBox 2">
            <a:extLst>
              <a:ext uri="{FF2B5EF4-FFF2-40B4-BE49-F238E27FC236}">
                <a16:creationId xmlns:a16="http://schemas.microsoft.com/office/drawing/2014/main" xmlns="" id="{93626DFB-8F72-488F-BC11-48E2A5869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268288"/>
            <a:ext cx="46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>
                <a:solidFill>
                  <a:srgbClr val="FF0000"/>
                </a:solidFill>
              </a:rPr>
              <a:t>2</a:t>
            </a:r>
            <a:endParaRPr lang="ru-RU" altLang="ru-RU" sz="4000"/>
          </a:p>
        </p:txBody>
      </p:sp>
    </p:spTree>
    <p:custDataLst>
      <p:tags r:id="rId1"/>
    </p:custDataLst>
  </p:cSld>
  <p:clrMapOvr>
    <a:masterClrMapping/>
  </p:clrMapOvr>
  <p:transition spd="slow" advTm="108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8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4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9|3|2.7|2.7|2.7|2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8.7|3.7|8.9|5.1|7.2|5.1|9|4.7|5.4|4.6|6.5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2.7|2.5|2.5|2.6|2.5|2.6|2.5|2.7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</TotalTime>
  <Words>779</Words>
  <Application>Microsoft Office PowerPoint</Application>
  <PresentationFormat>Экран (4:3)</PresentationFormat>
  <Paragraphs>121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User</cp:lastModifiedBy>
  <cp:revision>69</cp:revision>
  <dcterms:created xsi:type="dcterms:W3CDTF">2010-10-24T12:31:40Z</dcterms:created>
  <dcterms:modified xsi:type="dcterms:W3CDTF">2021-02-09T10:16:24Z</dcterms:modified>
</cp:coreProperties>
</file>